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sldIdLst>
    <p:sldId id="256" r:id="rId4"/>
    <p:sldId id="267" r:id="rId5"/>
    <p:sldId id="258" r:id="rId6"/>
    <p:sldId id="257" r:id="rId7"/>
    <p:sldId id="270" r:id="rId8"/>
    <p:sldId id="271" r:id="rId9"/>
    <p:sldId id="265" r:id="rId10"/>
    <p:sldId id="259" r:id="rId11"/>
    <p:sldId id="260" r:id="rId12"/>
    <p:sldId id="261" r:id="rId13"/>
    <p:sldId id="272" r:id="rId14"/>
    <p:sldId id="273" r:id="rId15"/>
    <p:sldId id="276" r:id="rId16"/>
    <p:sldId id="277" r:id="rId17"/>
    <p:sldId id="278" r:id="rId18"/>
    <p:sldId id="279" r:id="rId19"/>
    <p:sldId id="274" r:id="rId20"/>
    <p:sldId id="264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D07AC66-9A34-4DAF-9E99-AB2CA80732B9}">
          <p14:sldIdLst>
            <p14:sldId id="256"/>
            <p14:sldId id="267"/>
            <p14:sldId id="258"/>
            <p14:sldId id="257"/>
            <p14:sldId id="270"/>
            <p14:sldId id="271"/>
            <p14:sldId id="265"/>
            <p14:sldId id="259"/>
            <p14:sldId id="260"/>
            <p14:sldId id="261"/>
            <p14:sldId id="272"/>
            <p14:sldId id="273"/>
            <p14:sldId id="276"/>
            <p14:sldId id="277"/>
            <p14:sldId id="278"/>
            <p14:sldId id="279"/>
            <p14:sldId id="274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00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3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07" t="9222" r="58"/>
          <a:stretch>
            <a:fillRect/>
          </a:stretch>
        </p:blipFill>
        <p:spPr bwMode="auto">
          <a:xfrm>
            <a:off x="341995" y="301697"/>
            <a:ext cx="8460011" cy="6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U_LightOn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75.6752"/>
                  <p14:fade in="750"/>
                </p14:media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990600" y="685800"/>
            <a:ext cx="4030133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552450" y="3789216"/>
            <a:ext cx="56959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2450" y="4361872"/>
            <a:ext cx="4762500" cy="381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53292" y="6206343"/>
            <a:ext cx="4600854" cy="346857"/>
            <a:chOff x="381000" y="6206343"/>
            <a:chExt cx="4600854" cy="34685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81000" y="621464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solidFill>
                    <a:srgbClr val="000000"/>
                  </a:solidFill>
                </a:rPr>
                <a:t>Wojewódzki Urząd Pracy w Toruniu</a:t>
              </a:r>
              <a:endParaRPr lang="en-US" sz="800" dirty="0" smtClean="0">
                <a:solidFill>
                  <a:srgbClr val="000000"/>
                </a:solidFill>
              </a:endParaRPr>
            </a:p>
            <a:p>
              <a:r>
                <a:rPr lang="pl-PL" sz="800" dirty="0" smtClean="0">
                  <a:solidFill>
                    <a:srgbClr val="000000"/>
                  </a:solidFill>
                </a:rPr>
                <a:t>ul. Szosa Chełmińska 30/32, </a:t>
              </a:r>
              <a:r>
                <a:rPr lang="en-US" sz="800" dirty="0" smtClean="0">
                  <a:solidFill>
                    <a:srgbClr val="000000"/>
                  </a:solidFill>
                </a:rPr>
                <a:t>8</a:t>
              </a:r>
              <a:r>
                <a:rPr lang="pl-PL" sz="800" dirty="0" smtClean="0">
                  <a:solidFill>
                    <a:srgbClr val="000000"/>
                  </a:solidFill>
                </a:rPr>
                <a:t>7</a:t>
              </a:r>
              <a:r>
                <a:rPr lang="en-US" sz="800" dirty="0" smtClean="0">
                  <a:solidFill>
                    <a:srgbClr val="000000"/>
                  </a:solidFill>
                </a:rPr>
                <a:t>-1</a:t>
              </a:r>
              <a:r>
                <a:rPr lang="pl-PL" sz="800" dirty="0" smtClean="0">
                  <a:solidFill>
                    <a:srgbClr val="000000"/>
                  </a:solidFill>
                </a:rPr>
                <a:t>0</a:t>
              </a:r>
              <a:r>
                <a:rPr lang="en-US" sz="800" dirty="0" smtClean="0">
                  <a:solidFill>
                    <a:srgbClr val="000000"/>
                  </a:solidFill>
                </a:rPr>
                <a:t>0 </a:t>
              </a:r>
              <a:r>
                <a:rPr lang="pl-PL" sz="800" dirty="0" smtClean="0">
                  <a:solidFill>
                    <a:srgbClr val="000000"/>
                  </a:solidFill>
                </a:rPr>
                <a:t>Toruń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590800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dirty="0" smtClean="0">
                  <a:solidFill>
                    <a:srgbClr val="000000"/>
                  </a:solidFill>
                </a:rPr>
                <a:t>Tel. 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</a:t>
              </a:r>
              <a:r>
                <a:rPr lang="pl-PL" sz="800" dirty="0" err="1" smtClean="0">
                  <a:solidFill>
                    <a:srgbClr val="000000"/>
                  </a:solidFill>
                </a:rPr>
                <a:t>39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</a:p>
            <a:p>
              <a:pPr algn="r"/>
              <a:r>
                <a:rPr lang="pl-PL" sz="800" dirty="0" err="1" smtClean="0">
                  <a:solidFill>
                    <a:srgbClr val="000000"/>
                  </a:solidFill>
                </a:rPr>
                <a:t>Fax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669 39 99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62200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679548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984465" y="626155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 smtClean="0">
                  <a:solidFill>
                    <a:srgbClr val="000000"/>
                  </a:solidFill>
                </a:rPr>
                <a:t>www.wup.torun.pl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8905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009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 ikonę, aby dodać wykres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166" t="1426"/>
          <a:stretch>
            <a:fillRect/>
          </a:stretch>
        </p:blipFill>
        <p:spPr bwMode="auto">
          <a:xfrm>
            <a:off x="5824949" y="299640"/>
            <a:ext cx="2974994" cy="5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1430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wykres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74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1A50E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50497" t="1549" b="1549"/>
          <a:stretch>
            <a:fillRect/>
          </a:stretch>
        </p:blipFill>
        <p:spPr bwMode="auto">
          <a:xfrm>
            <a:off x="6344318" y="265996"/>
            <a:ext cx="2454475" cy="62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Dziękuję za uwagę!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3922688" y="61197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Tel. 56 669 39 </a:t>
            </a:r>
            <a:r>
              <a:rPr lang="pl-PL" sz="800" dirty="0" err="1" smtClean="0">
                <a:solidFill>
                  <a:srgbClr val="000000"/>
                </a:solidFill>
              </a:rPr>
              <a:t>39</a:t>
            </a:r>
            <a:r>
              <a:rPr lang="pl-PL" sz="8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l-PL" sz="800" dirty="0" err="1" smtClean="0">
                <a:solidFill>
                  <a:srgbClr val="000000"/>
                </a:solidFill>
              </a:rPr>
              <a:t>Fax</a:t>
            </a:r>
            <a:r>
              <a:rPr lang="pl-PL" sz="800" dirty="0" smtClean="0">
                <a:solidFill>
                  <a:srgbClr val="000000"/>
                </a:solidFill>
              </a:rPr>
              <a:t> 56 339 39 99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TextBox 31"/>
          <p:cNvSpPr txBox="1"/>
          <p:nvPr userDrawn="1"/>
        </p:nvSpPr>
        <p:spPr>
          <a:xfrm>
            <a:off x="1763688" y="6021288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Wojewódzki Urząd Pracy w Toruniu</a:t>
            </a:r>
          </a:p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ul. Szosa Chełmińska 30/32, 87-100 Toruń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1916088" y="6211788"/>
            <a:ext cx="205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</a:rPr>
              <a:t>___________________________________________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8" name="TextBox 32"/>
          <p:cNvSpPr txBox="1"/>
          <p:nvPr userDrawn="1"/>
        </p:nvSpPr>
        <p:spPr>
          <a:xfrm>
            <a:off x="2987824" y="6309320"/>
            <a:ext cx="105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 smtClean="0">
                <a:solidFill>
                  <a:srgbClr val="000000"/>
                </a:solidFill>
              </a:rPr>
              <a:t>www.wup.torun.pl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9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07" t="9222" r="58"/>
          <a:stretch>
            <a:fillRect/>
          </a:stretch>
        </p:blipFill>
        <p:spPr bwMode="auto">
          <a:xfrm>
            <a:off x="341995" y="301697"/>
            <a:ext cx="8460011" cy="6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U_LightOn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75.6752"/>
                  <p14:fade in="750"/>
                </p14:media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990600" y="685800"/>
            <a:ext cx="4030133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552450" y="3789216"/>
            <a:ext cx="56959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2450" y="4361872"/>
            <a:ext cx="4762500" cy="381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53292" y="6206343"/>
            <a:ext cx="4600854" cy="346857"/>
            <a:chOff x="381000" y="6206343"/>
            <a:chExt cx="4600854" cy="34685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81000" y="621464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>
                  <a:solidFill>
                    <a:srgbClr val="000000"/>
                  </a:solidFill>
                </a:rPr>
                <a:t>Wojewódzki Urząd Pracy w Toruniu</a:t>
              </a:r>
              <a:endParaRPr lang="en-US" sz="800" dirty="0" smtClean="0">
                <a:solidFill>
                  <a:srgbClr val="000000"/>
                </a:solidFill>
              </a:endParaRPr>
            </a:p>
            <a:p>
              <a:r>
                <a:rPr lang="pl-PL" sz="800" dirty="0" smtClean="0">
                  <a:solidFill>
                    <a:srgbClr val="000000"/>
                  </a:solidFill>
                </a:rPr>
                <a:t>ul. Szosa Chełmińska 30/32, </a:t>
              </a:r>
              <a:r>
                <a:rPr lang="en-US" sz="800" dirty="0" smtClean="0">
                  <a:solidFill>
                    <a:srgbClr val="000000"/>
                  </a:solidFill>
                </a:rPr>
                <a:t>8</a:t>
              </a:r>
              <a:r>
                <a:rPr lang="pl-PL" sz="800" dirty="0" smtClean="0">
                  <a:solidFill>
                    <a:srgbClr val="000000"/>
                  </a:solidFill>
                </a:rPr>
                <a:t>7</a:t>
              </a:r>
              <a:r>
                <a:rPr lang="en-US" sz="800" dirty="0" smtClean="0">
                  <a:solidFill>
                    <a:srgbClr val="000000"/>
                  </a:solidFill>
                </a:rPr>
                <a:t>-1</a:t>
              </a:r>
              <a:r>
                <a:rPr lang="pl-PL" sz="800" dirty="0" smtClean="0">
                  <a:solidFill>
                    <a:srgbClr val="000000"/>
                  </a:solidFill>
                </a:rPr>
                <a:t>0</a:t>
              </a:r>
              <a:r>
                <a:rPr lang="en-US" sz="800" dirty="0" smtClean="0">
                  <a:solidFill>
                    <a:srgbClr val="000000"/>
                  </a:solidFill>
                </a:rPr>
                <a:t>0 </a:t>
              </a:r>
              <a:r>
                <a:rPr lang="pl-PL" sz="800" dirty="0" smtClean="0">
                  <a:solidFill>
                    <a:srgbClr val="000000"/>
                  </a:solidFill>
                </a:rPr>
                <a:t>Toruń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590800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dirty="0" smtClean="0">
                  <a:solidFill>
                    <a:srgbClr val="000000"/>
                  </a:solidFill>
                </a:rPr>
                <a:t>Tel. 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</a:t>
              </a:r>
              <a:r>
                <a:rPr lang="pl-PL" sz="800" dirty="0" err="1" smtClean="0">
                  <a:solidFill>
                    <a:srgbClr val="000000"/>
                  </a:solidFill>
                </a:rPr>
                <a:t>39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</a:p>
            <a:p>
              <a:pPr algn="r"/>
              <a:r>
                <a:rPr lang="pl-PL" sz="800" dirty="0" err="1" smtClean="0">
                  <a:solidFill>
                    <a:srgbClr val="000000"/>
                  </a:solidFill>
                </a:rPr>
                <a:t>Fax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56</a:t>
              </a:r>
              <a:r>
                <a:rPr lang="en-US" sz="800" dirty="0" smtClean="0">
                  <a:solidFill>
                    <a:srgbClr val="000000"/>
                  </a:solidFill>
                </a:rPr>
                <a:t> </a:t>
              </a:r>
              <a:r>
                <a:rPr lang="pl-PL" sz="800" dirty="0" smtClean="0">
                  <a:solidFill>
                    <a:srgbClr val="000000"/>
                  </a:solidFill>
                </a:rPr>
                <a:t>669 39 99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62200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679548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|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984465" y="626155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 smtClean="0">
                  <a:solidFill>
                    <a:srgbClr val="000000"/>
                  </a:solidFill>
                </a:rPr>
                <a:t>www.wup.torun.pl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90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74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51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 ikonę, aby dodać wykres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166" t="1426"/>
          <a:stretch>
            <a:fillRect/>
          </a:stretch>
        </p:blipFill>
        <p:spPr bwMode="auto">
          <a:xfrm>
            <a:off x="5824949" y="299640"/>
            <a:ext cx="2974994" cy="5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3474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wykres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68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1A50E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50497" t="1549" b="1549"/>
          <a:stretch>
            <a:fillRect/>
          </a:stretch>
        </p:blipFill>
        <p:spPr bwMode="auto">
          <a:xfrm>
            <a:off x="6344318" y="265996"/>
            <a:ext cx="2454475" cy="62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Dziękuję za uwagę!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3922688" y="61197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Tel. 56 669 39 </a:t>
            </a:r>
            <a:r>
              <a:rPr lang="pl-PL" sz="800" dirty="0" err="1" smtClean="0">
                <a:solidFill>
                  <a:srgbClr val="000000"/>
                </a:solidFill>
              </a:rPr>
              <a:t>39</a:t>
            </a:r>
            <a:r>
              <a:rPr lang="pl-PL" sz="8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pl-PL" sz="800" dirty="0" err="1" smtClean="0">
                <a:solidFill>
                  <a:srgbClr val="000000"/>
                </a:solidFill>
              </a:rPr>
              <a:t>Fax</a:t>
            </a:r>
            <a:r>
              <a:rPr lang="pl-PL" sz="800" dirty="0" smtClean="0">
                <a:solidFill>
                  <a:srgbClr val="000000"/>
                </a:solidFill>
              </a:rPr>
              <a:t> 56 339 39 99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6" name="TextBox 31"/>
          <p:cNvSpPr txBox="1"/>
          <p:nvPr userDrawn="1"/>
        </p:nvSpPr>
        <p:spPr>
          <a:xfrm>
            <a:off x="1763688" y="6021288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Wojewódzki Urząd Pracy w Toruniu</a:t>
            </a:r>
          </a:p>
          <a:p>
            <a:pPr algn="r"/>
            <a:r>
              <a:rPr lang="pl-PL" sz="800" dirty="0" smtClean="0">
                <a:solidFill>
                  <a:srgbClr val="000000"/>
                </a:solidFill>
              </a:rPr>
              <a:t>ul. Szosa Chełmińska 30/32, 87-100 Toruń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1916088" y="6211788"/>
            <a:ext cx="205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000000"/>
                </a:solidFill>
              </a:rPr>
              <a:t>___________________________________________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8" name="TextBox 32"/>
          <p:cNvSpPr txBox="1"/>
          <p:nvPr userDrawn="1"/>
        </p:nvSpPr>
        <p:spPr>
          <a:xfrm>
            <a:off x="2987824" y="6309320"/>
            <a:ext cx="105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 smtClean="0">
                <a:solidFill>
                  <a:srgbClr val="000000"/>
                </a:solidFill>
              </a:rPr>
              <a:t>www.wup.torun.pl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9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55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4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7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1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8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9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0E0D-EACB-42CE-ADB5-3401E556C223}" type="datetimeFigureOut">
              <a:rPr lang="pl-PL" smtClean="0"/>
              <a:t>2016-09-26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B567-E0A5-4A2D-B503-EDF5B84702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82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" y="306821"/>
            <a:ext cx="8458200" cy="6244359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4660" y="5957883"/>
            <a:ext cx="8346440" cy="623898"/>
            <a:chOff x="454660" y="5957883"/>
            <a:chExt cx="8346440" cy="623898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454660" y="5970588"/>
              <a:ext cx="8346440" cy="545668"/>
              <a:chOff x="454660" y="5970588"/>
              <a:chExt cx="8346440" cy="545668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394460" y="5970588"/>
                <a:ext cx="740664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4660" y="6342783"/>
                <a:ext cx="908050" cy="1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531485" y="5957883"/>
              <a:ext cx="3225800" cy="623898"/>
              <a:chOff x="5486400" y="5957883"/>
              <a:chExt cx="3225800" cy="623898"/>
            </a:xfrm>
          </p:grpSpPr>
          <p:sp>
            <p:nvSpPr>
              <p:cNvPr id="16" name="TextBox 15"/>
              <p:cNvSpPr txBox="1"/>
              <p:nvPr userDrawn="1"/>
            </p:nvSpPr>
            <p:spPr>
              <a:xfrm>
                <a:off x="7645400" y="6099182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800" dirty="0" smtClean="0">
                    <a:solidFill>
                      <a:srgbClr val="000000"/>
                    </a:solidFill>
                  </a:rPr>
                  <a:t>Tel. 56 669 39 </a:t>
                </a:r>
                <a:r>
                  <a:rPr lang="pl-PL" sz="800" dirty="0" err="1" smtClean="0">
                    <a:solidFill>
                      <a:srgbClr val="000000"/>
                    </a:solidFill>
                  </a:rPr>
                  <a:t>39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r"/>
                <a:r>
                  <a:rPr lang="pl-PL" sz="800" dirty="0" err="1" smtClean="0">
                    <a:solidFill>
                      <a:srgbClr val="000000"/>
                    </a:solidFill>
                  </a:rPr>
                  <a:t>Fax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56 339 39 99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 userDrawn="1"/>
            </p:nvGrpSpPr>
            <p:grpSpPr>
              <a:xfrm>
                <a:off x="5486400" y="6000750"/>
                <a:ext cx="2253394" cy="513105"/>
                <a:chOff x="5486400" y="6057900"/>
                <a:chExt cx="2253394" cy="513105"/>
              </a:xfrm>
            </p:grpSpPr>
            <p:sp>
              <p:nvSpPr>
                <p:cNvPr id="32" name="TextBox 31"/>
                <p:cNvSpPr txBox="1"/>
                <p:nvPr userDrawn="1"/>
              </p:nvSpPr>
              <p:spPr>
                <a:xfrm>
                  <a:off x="5486400" y="6057900"/>
                  <a:ext cx="21717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Wojewódzki Urząd Pracy w Toruniu</a:t>
                  </a:r>
                </a:p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ul. Szosa Chełmińska 30/32, 87-100 Toruń</a:t>
                  </a:r>
                  <a:endParaRPr lang="en-US" sz="8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6687155" y="6355561"/>
                  <a:ext cx="10526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800" dirty="0" err="1" smtClean="0">
                      <a:solidFill>
                        <a:srgbClr val="000000"/>
                      </a:solidFill>
                    </a:rPr>
                    <a:t>www.wup.torun.pl</a:t>
                  </a: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5638800" y="6248400"/>
                  <a:ext cx="20574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rgbClr val="000000"/>
                      </a:solidFill>
                    </a:rPr>
                    <a:t>___________________________________________</a:t>
                  </a:r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 userDrawn="1"/>
            </p:nvSpPr>
            <p:spPr>
              <a:xfrm rot="5400000">
                <a:off x="7400392" y="6177499"/>
                <a:ext cx="6238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000000"/>
                    </a:solidFill>
                  </a:rPr>
                  <a:t>__________</a:t>
                </a: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" name="Obraz 17" descr="WMF_KFS_logo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936104" cy="3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" y="306821"/>
            <a:ext cx="8458200" cy="6244359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4660" y="5957883"/>
            <a:ext cx="8346440" cy="623898"/>
            <a:chOff x="454660" y="5957883"/>
            <a:chExt cx="8346440" cy="623898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454660" y="5970588"/>
              <a:ext cx="8346440" cy="545668"/>
              <a:chOff x="454660" y="5970588"/>
              <a:chExt cx="8346440" cy="545668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394460" y="5970588"/>
                <a:ext cx="740664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4660" y="6342783"/>
                <a:ext cx="908050" cy="1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531485" y="5957883"/>
              <a:ext cx="3225800" cy="623898"/>
              <a:chOff x="5486400" y="5957883"/>
              <a:chExt cx="3225800" cy="623898"/>
            </a:xfrm>
          </p:grpSpPr>
          <p:sp>
            <p:nvSpPr>
              <p:cNvPr id="16" name="TextBox 15"/>
              <p:cNvSpPr txBox="1"/>
              <p:nvPr userDrawn="1"/>
            </p:nvSpPr>
            <p:spPr>
              <a:xfrm>
                <a:off x="7645400" y="6099182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800" dirty="0" smtClean="0">
                    <a:solidFill>
                      <a:srgbClr val="000000"/>
                    </a:solidFill>
                  </a:rPr>
                  <a:t>Tel. 56 669 39 </a:t>
                </a:r>
                <a:r>
                  <a:rPr lang="pl-PL" sz="800" dirty="0" err="1" smtClean="0">
                    <a:solidFill>
                      <a:srgbClr val="000000"/>
                    </a:solidFill>
                  </a:rPr>
                  <a:t>39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r"/>
                <a:r>
                  <a:rPr lang="pl-PL" sz="800" dirty="0" err="1" smtClean="0">
                    <a:solidFill>
                      <a:srgbClr val="000000"/>
                    </a:solidFill>
                  </a:rPr>
                  <a:t>Fax</a:t>
                </a:r>
                <a:r>
                  <a:rPr lang="pl-PL" sz="800" dirty="0" smtClean="0">
                    <a:solidFill>
                      <a:srgbClr val="000000"/>
                    </a:solidFill>
                  </a:rPr>
                  <a:t> 56 339 39 99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" name="Group 35"/>
              <p:cNvGrpSpPr/>
              <p:nvPr userDrawn="1"/>
            </p:nvGrpSpPr>
            <p:grpSpPr>
              <a:xfrm>
                <a:off x="5486400" y="6000750"/>
                <a:ext cx="2253394" cy="513105"/>
                <a:chOff x="5486400" y="6057900"/>
                <a:chExt cx="2253394" cy="513105"/>
              </a:xfrm>
            </p:grpSpPr>
            <p:sp>
              <p:nvSpPr>
                <p:cNvPr id="32" name="TextBox 31"/>
                <p:cNvSpPr txBox="1"/>
                <p:nvPr userDrawn="1"/>
              </p:nvSpPr>
              <p:spPr>
                <a:xfrm>
                  <a:off x="5486400" y="6057900"/>
                  <a:ext cx="21717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Wojewódzki Urząd Pracy w Toruniu</a:t>
                  </a:r>
                </a:p>
                <a:p>
                  <a:pPr algn="r"/>
                  <a:r>
                    <a:rPr lang="pl-PL" sz="800" dirty="0" smtClean="0">
                      <a:solidFill>
                        <a:srgbClr val="000000"/>
                      </a:solidFill>
                    </a:rPr>
                    <a:t>ul. Szosa Chełmińska 30/32, 87-100 Toruń</a:t>
                  </a:r>
                  <a:endParaRPr lang="en-US" sz="8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6687155" y="6355561"/>
                  <a:ext cx="10526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800" dirty="0" err="1" smtClean="0">
                      <a:solidFill>
                        <a:srgbClr val="000000"/>
                      </a:solidFill>
                    </a:rPr>
                    <a:t>www.wup.torun.pl</a:t>
                  </a:r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5638800" y="6248400"/>
                  <a:ext cx="20574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rgbClr val="000000"/>
                      </a:solidFill>
                    </a:rPr>
                    <a:t>___________________________________________</a:t>
                  </a:r>
                  <a:endParaRPr lang="en-US" sz="6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 userDrawn="1"/>
            </p:nvSpPr>
            <p:spPr>
              <a:xfrm rot="5400000">
                <a:off x="7400392" y="6177499"/>
                <a:ext cx="6238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rgbClr val="000000"/>
                    </a:solidFill>
                  </a:rPr>
                  <a:t>__________</a:t>
                </a: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" name="Obraz 17" descr="WMF_KFS_logo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936104" cy="3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037977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Inauguracja 2016/2017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755576" y="4653136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Projektowanie i tworzenie aplikacji </a:t>
            </a:r>
            <a:b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platformy .NET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755576" y="5949280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endParaRPr lang="pl-PL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 descr="https://www.fizyka.umk.pl/wfaiis/files/pspizk_logo_423x27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563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1872208" cy="2016224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466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roku akademickiego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26714"/>
            <a:ext cx="7776864" cy="4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Wystawianie faktur VAT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316835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Faktura VAT za studia podyplomowe może być wystawiona tylko na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nabywcę usługi edukacyjnej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(osobę, z którą UMK zawiera umowę) tj. studenta.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można wystawić faktury na firmę!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może być jednak wpisana na fakturze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płatnik</a:t>
            </a: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Opłata za czesne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Anna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352)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Wybór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płatności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rezygnacji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(konsekwencje finansowe)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Odsetki i upomnienia</a:t>
            </a:r>
          </a:p>
        </p:txBody>
      </p:sp>
    </p:spTree>
    <p:extLst>
      <p:ext uri="{BB962C8B-B14F-4D97-AF65-F5344CB8AC3E}">
        <p14:creationId xmlns:p14="http://schemas.microsoft.com/office/powerpoint/2010/main" val="11405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3789216"/>
            <a:ext cx="8295456" cy="457200"/>
          </a:xfrm>
        </p:spPr>
        <p:txBody>
          <a:bodyPr/>
          <a:lstStyle/>
          <a:p>
            <a:pPr algn="l"/>
            <a:r>
              <a:rPr lang="pl-PL" b="1" spc="50" dirty="0" smtClean="0">
                <a:ln w="13500">
                  <a:solidFill>
                    <a:schemeClr val="bg1">
                      <a:lumMod val="65000"/>
                      <a:lumOff val="350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KRAJOWY FUNDUSZ SZKOLENIOWY</a:t>
            </a:r>
            <a:endParaRPr lang="en-US" b="1" spc="50" dirty="0">
              <a:ln w="13500">
                <a:solidFill>
                  <a:schemeClr val="bg1">
                    <a:lumMod val="65000"/>
                    <a:lumOff val="350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 dirty="0" smtClean="0"/>
              <a:t>Wojewódzki Urząd Pracy w Toruniu</a:t>
            </a:r>
            <a:endParaRPr lang="en-US" sz="1600" dirty="0"/>
          </a:p>
        </p:txBody>
      </p:sp>
      <p:pic>
        <p:nvPicPr>
          <p:cNvPr id="12" name="Obraz 11" descr="WMF_KFS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3601958" cy="11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33400" y="1052736"/>
            <a:ext cx="5105400" cy="4814664"/>
          </a:xfrm>
        </p:spPr>
        <p:txBody>
          <a:bodyPr/>
          <a:lstStyle/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kursy i studia podyplomowe </a:t>
            </a:r>
            <a:r>
              <a:rPr lang="pl-PL" sz="1800" dirty="0" smtClean="0"/>
              <a:t>realizowane z inicjatywy pracodawcy lub za jego zgodą,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egzaminy</a:t>
            </a:r>
            <a:r>
              <a:rPr lang="pl-PL" sz="1800" dirty="0" smtClean="0"/>
              <a:t> umożliwiające uzyskanie dyplomów potwierdzających nabycie umiejętności, kwalifikacji lub uprawnień zawodowych,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badania lekarskie i psychologiczne </a:t>
            </a:r>
            <a:r>
              <a:rPr lang="pl-PL" sz="1800" dirty="0" smtClean="0"/>
              <a:t>wymagane do podjęcia kształcenia lub pracy zawodowej po ukończonym kształceniu,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ubezpieczenie</a:t>
            </a:r>
            <a:r>
              <a:rPr lang="pl-PL" sz="1800" dirty="0" smtClean="0"/>
              <a:t> od następstw nieszczęśliwych wypadków w związku</a:t>
            </a:r>
            <a:br>
              <a:rPr lang="pl-PL" sz="1800" dirty="0" smtClean="0"/>
            </a:br>
            <a:r>
              <a:rPr lang="pl-PL" sz="1800" dirty="0" smtClean="0"/>
              <a:t>z podjętym kształceniem,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określenie potrzeb pracodawcy </a:t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1800" dirty="0" smtClean="0"/>
              <a:t>w zakresie kształcenia ustawicznego w związku z ubieganiem się o sfinansowanie tego kształcenia ze środków KFS.</a:t>
            </a:r>
            <a:endParaRPr lang="pl-PL" sz="1800" dirty="0" err="1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5536" y="434116"/>
            <a:ext cx="5309754" cy="381000"/>
          </a:xfrm>
        </p:spPr>
        <p:txBody>
          <a:bodyPr/>
          <a:lstStyle/>
          <a:p>
            <a:r>
              <a:rPr lang="pl-PL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Jakie działania mogą być finansowane?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2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61392" y="1196752"/>
            <a:ext cx="5190728" cy="4670648"/>
          </a:xfrm>
        </p:spPr>
        <p:txBody>
          <a:bodyPr/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Każdy pracodawca</a:t>
            </a:r>
            <a:r>
              <a:rPr lang="pl-PL" sz="1800" dirty="0" smtClean="0"/>
              <a:t>, który zatrudnia </a:t>
            </a:r>
            <a:br>
              <a:rPr lang="pl-PL" sz="1800" dirty="0" smtClean="0"/>
            </a:br>
            <a:r>
              <a:rPr lang="pl-PL" sz="1800" b="1" dirty="0" smtClean="0"/>
              <a:t>co najmniej jednego </a:t>
            </a:r>
            <a:r>
              <a:rPr lang="pl-PL" sz="1800" dirty="0" smtClean="0"/>
              <a:t>pracownika.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znaczenia, na jaki rodzaj umowy </a:t>
            </a:r>
            <a:r>
              <a:rPr lang="pl-PL" sz="1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pracę</a:t>
            </a:r>
            <a:r>
              <a:rPr lang="pl-PL" sz="1800" dirty="0" smtClean="0"/>
              <a:t> zatrudnieni są pracownicy korzystający ze wsparcia,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 wymiar czasu pracy </a:t>
            </a:r>
            <a:r>
              <a:rPr lang="pl-PL" sz="1800" dirty="0" smtClean="0"/>
              <a:t>pracowników zatrudnionych u beneficjenta.</a:t>
            </a: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pl-PL" sz="1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Pracodawca może sam skorzystać z KFS </a:t>
            </a:r>
            <a:r>
              <a:rPr lang="pl-PL" sz="1800" dirty="0" smtClean="0"/>
              <a:t>na takich samych zasadach jak jego pracownicy.</a:t>
            </a:r>
            <a:endParaRPr lang="pl-PL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14374" y="434116"/>
            <a:ext cx="5309754" cy="381000"/>
          </a:xfrm>
        </p:spPr>
        <p:txBody>
          <a:bodyPr/>
          <a:lstStyle/>
          <a:p>
            <a:r>
              <a:rPr lang="pl-PL" sz="2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Kto może ubiegać się o środki KFS?</a:t>
            </a:r>
            <a:endParaRPr lang="en-US" sz="23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0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Poziom dofinansowania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67544" y="1268760"/>
            <a:ext cx="8208912" cy="4464496"/>
          </a:xfrm>
          <a:prstGeom prst="rect">
            <a:avLst/>
          </a:prstGeom>
        </p:spPr>
        <p:txBody>
          <a:bodyPr/>
          <a:lstStyle/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W przypadku mikroprzedsiębiorców (firmy zatrudniające do 9 osób) ze środków KFS może zostać sfinansowanych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100%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kosztów kształcenia ustawicznego;</a:t>
            </a:r>
          </a:p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W przypadku pozostałych firm pracodawca ze środków własnych pokrywa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20%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kosztów szkolenia;</a:t>
            </a:r>
          </a:p>
          <a:p>
            <a:pPr marL="452438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Kwota przyznana na szkolenie dla jednego pracownika nie może przekroczyć w danym roku </a:t>
            </a:r>
            <a:r>
              <a:rPr lang="pl-PL" sz="2400" b="1" spc="50" dirty="0" smtClean="0">
                <a:ln w="12700" cmpd="sng">
                  <a:solidFill>
                    <a:srgbClr val="C1A60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glow rad="53100">
                    <a:srgbClr val="C1A60C">
                      <a:satMod val="180000"/>
                      <a:alpha val="30000"/>
                    </a:srgbClr>
                  </a:glow>
                </a:effectLst>
                <a:cs typeface="Tahoma" pitchFamily="34" charset="0"/>
              </a:rPr>
              <a:t>300%</a:t>
            </a:r>
            <a:r>
              <a:rPr lang="pl-PL" sz="2000" dirty="0" smtClean="0">
                <a:solidFill>
                  <a:srgbClr val="000000"/>
                </a:solidFill>
                <a:latin typeface="trebuchet"/>
              </a:rPr>
              <a:t> przeciętnego wynagrodzenia. (ok. 11 220 zł).</a:t>
            </a:r>
          </a:p>
        </p:txBody>
      </p:sp>
    </p:spTree>
    <p:extLst>
      <p:ext uri="{BB962C8B-B14F-4D97-AF65-F5344CB8AC3E}">
        <p14:creationId xmlns:p14="http://schemas.microsoft.com/office/powerpoint/2010/main" val="6587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Miejsca rezerwowe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Duża liczba chętnych na sekcję .NET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Przyjętych (20) &gt; miejsc (15)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nie zmniejszy się liczba studiujących, osoby z miejsc rezerwowych noszą własne notebooki z zainstalowanym VS 2015</a:t>
            </a:r>
          </a:p>
        </p:txBody>
      </p:sp>
    </p:spTree>
    <p:extLst>
      <p:ext uri="{BB962C8B-B14F-4D97-AF65-F5344CB8AC3E}">
        <p14:creationId xmlns:p14="http://schemas.microsoft.com/office/powerpoint/2010/main" val="16965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słuchacza UMK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39248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Dostęp do biblioteki (IF, BU na Gagarina)</a:t>
            </a:r>
            <a:endParaRPr lang="pl-P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Darmowe oprogramowanie w ramach licencji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DreamSpark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(Microsoft),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zarządca: Michał Zieliński (zasada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Holywood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endParaRPr lang="pl-PL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domu należy jak najszybciej zainstalować: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(zalecane, konieczne w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letnim)</a:t>
            </a:r>
          </a:p>
          <a:p>
            <a:pPr lvl="1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Studio 2015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(konieczne)</a:t>
            </a:r>
          </a:p>
          <a:p>
            <a:pPr lvl="1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352 (dziekanat)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annas@fizyka.umk.pl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056 611 32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(w godz. 9-14)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na zajęciach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(ogłoszenia i ew. zmiany planów)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33624" y="2708920"/>
            <a:ext cx="324648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394942" y="5373216"/>
            <a:ext cx="3905250" cy="458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7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Strona WWW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</a:p>
          <a:p>
            <a:pPr marL="0" indent="0">
              <a:buNone/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http://www.fizyka.umk.pl/wfaiis/?q=node/822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3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 / Kontakt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53136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352 (dziekanat)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annas@fizyka.umk.pl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056 611 32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(w godz. 9-14)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na zajęciach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http://pspizk.fizyka.umk.pl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(ogłoszenia i ew. zmiany planów)</a:t>
            </a:r>
          </a:p>
        </p:txBody>
      </p:sp>
    </p:spTree>
    <p:extLst>
      <p:ext uri="{BB962C8B-B14F-4D97-AF65-F5344CB8AC3E}">
        <p14:creationId xmlns:p14="http://schemas.microsoft.com/office/powerpoint/2010/main" val="28669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37790"/>
              </p:ext>
            </p:extLst>
          </p:nvPr>
        </p:nvGraphicFramePr>
        <p:xfrm>
          <a:off x="251520" y="1700808"/>
          <a:ext cx="8712968" cy="4088242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{5C22544A-7EE6-4342-B048-85BDC9FD1C3A}</a:tableStyleId>
              </a:tblPr>
              <a:tblGrid>
                <a:gridCol w="3978384"/>
                <a:gridCol w="1170188"/>
                <a:gridCol w="3564396"/>
              </a:tblGrid>
              <a:tr h="339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godzin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Zaliczenia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Studio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2013/2015</a:t>
                      </a: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81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biblioteka Windows 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407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Wzorzec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MVVM i język XAML w WPF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 Serwer i aplikacje bazodanowe, cz. I. 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test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SQL Server i aplikacje bazodanowe, cz. II.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12h</a:t>
                      </a:r>
                      <a:endParaRPr lang="pl-P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87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Aplikacje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internetowe ASP.NET MVC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22h</a:t>
                      </a:r>
                      <a:endParaRPr lang="pl-PL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Aplikacje uniwersalne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 umieszczony w sklepie Microsoft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41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Zaawansowane narzędzia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deweloperskie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kolokwium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Wykłady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prowadzone przez trenerów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zaliczenie na podstawie obecności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  <a:tr h="3588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180h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27250" algn="l"/>
                        </a:tabLs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853" marR="44853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Nauka w domu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w IF powinny być pretekstem do 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nauki w domu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Szybkie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adrabianie zaległości w programowaniu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Eksperymentowanie!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Projekty – najlepsze, gdy potrzebne (w pracy)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– źródła wiarygodnej wiedzy:</a:t>
            </a:r>
          </a:p>
          <a:p>
            <a:pPr lvl="1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MSDN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http://msdn.microsoft.com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MVA</a:t>
            </a:r>
          </a:p>
          <a:p>
            <a:pPr lvl="1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http://www.codeproject.com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http://stackoverflow.com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 w domu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w IF powinny być pretekstem do </a:t>
            </a:r>
            <a:b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nauki w domu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Szybkie </a:t>
            </a:r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adrabianie zaległości w programowaniu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Eksperymentowanie!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– najlepsze, gdy potrzebne (w pracy)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– źródła wiarygodnej wiedzy:</a:t>
            </a:r>
          </a:p>
          <a:p>
            <a:pPr lvl="1"/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MSDN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http://msdn.microsoft.com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MVA</a:t>
            </a:r>
          </a:p>
          <a:p>
            <a:pPr lvl="1"/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http://www.codeproject.com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Overflow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http://stackoverflow.com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Obsada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844824"/>
            <a:ext cx="6768752" cy="367240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Marek Sternal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#, UWP)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Rafał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Linowiecki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ASP.NET MVC)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Marek Grochowski (R#, TFS,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UWP)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 (WF,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WPF)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Piotr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Pepłowski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(bazy danych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dnia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Pracownia Komputerowa 2 (PK2)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Godziny: </a:t>
            </a:r>
          </a:p>
          <a:p>
            <a:pPr marL="457200" lvl="1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10:00 – 11:30</a:t>
            </a: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11:45 – 13:15</a:t>
            </a:r>
          </a:p>
          <a:p>
            <a:pPr marL="457200" lvl="1" indent="0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13:30 – 15:00</a:t>
            </a:r>
          </a:p>
          <a:p>
            <a:pPr marL="457200" lvl="1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15:15 – 16:45</a:t>
            </a:r>
          </a:p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Tylko soboty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3198128" y="2780928"/>
            <a:ext cx="2165960" cy="2229192"/>
            <a:chOff x="3198128" y="2780928"/>
            <a:chExt cx="2165960" cy="2229192"/>
          </a:xfrm>
        </p:grpSpPr>
        <p:sp>
          <p:nvSpPr>
            <p:cNvPr id="4" name="Prostokąt 3"/>
            <p:cNvSpPr/>
            <p:nvPr/>
          </p:nvSpPr>
          <p:spPr>
            <a:xfrm>
              <a:off x="3203848" y="2780928"/>
              <a:ext cx="2160240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3198128" y="4002008"/>
              <a:ext cx="2160240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oliniowy 6"/>
            <p:cNvCxnSpPr>
              <a:stCxn id="4" idx="1"/>
              <a:endCxn id="4" idx="3"/>
            </p:cNvCxnSpPr>
            <p:nvPr/>
          </p:nvCxnSpPr>
          <p:spPr>
            <a:xfrm>
              <a:off x="3203848" y="3284984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>
              <a:stCxn id="5" idx="1"/>
              <a:endCxn id="5" idx="3"/>
            </p:cNvCxnSpPr>
            <p:nvPr/>
          </p:nvCxnSpPr>
          <p:spPr>
            <a:xfrm>
              <a:off x="3198128" y="4506064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5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Zjazdy i plan zajęć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60660"/>
              </p:ext>
            </p:extLst>
          </p:nvPr>
        </p:nvGraphicFramePr>
        <p:xfrm>
          <a:off x="467544" y="4581128"/>
          <a:ext cx="784887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44"/>
                <a:gridCol w="4346753"/>
                <a:gridCol w="1328743"/>
                <a:gridCol w="7517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Godzina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Prowadzący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11:30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4.5 i 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11:45 – 13:15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4.5 i 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15:30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Studio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Sternal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15:45 – 17:15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Studio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Sternal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02570"/>
              </p:ext>
            </p:extLst>
          </p:nvPr>
        </p:nvGraphicFramePr>
        <p:xfrm>
          <a:off x="467544" y="2264202"/>
          <a:ext cx="784887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644"/>
                <a:gridCol w="4346753"/>
                <a:gridCol w="1328743"/>
                <a:gridCol w="7517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Godzina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Przedmiot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11:30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Studio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Sternal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11:45 – 13:15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Język C#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środowisko Visual Studio 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Sternal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– 15:30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4.5 i 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15:45 – 17:15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Platforma .NET 4.5 i biblioteka Windows </a:t>
                      </a:r>
                      <a:r>
                        <a:rPr lang="pl-PL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 Matulewski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 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67544" y="171949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października 2016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407707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października 2016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15338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101915338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647</Words>
  <Application>Microsoft Office PowerPoint</Application>
  <PresentationFormat>Pokaz na ekranie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Motyw pakietu Office</vt:lpstr>
      <vt:lpstr>TS101915338</vt:lpstr>
      <vt:lpstr>1_TS101915338</vt:lpstr>
      <vt:lpstr>Inauguracja 2016/2017</vt:lpstr>
      <vt:lpstr>Strona WWW</vt:lpstr>
      <vt:lpstr>Administracja / Kontakt</vt:lpstr>
      <vt:lpstr>Program</vt:lpstr>
      <vt:lpstr>Nauka w domu</vt:lpstr>
      <vt:lpstr>Nauka w domu</vt:lpstr>
      <vt:lpstr>Obsada</vt:lpstr>
      <vt:lpstr>Organizacja dnia</vt:lpstr>
      <vt:lpstr>Zjazdy i plan zajęć</vt:lpstr>
      <vt:lpstr>Organizacja roku akademickiego</vt:lpstr>
      <vt:lpstr>Wystawianie faktur VAT</vt:lpstr>
      <vt:lpstr>Opłata za czesne</vt:lpstr>
      <vt:lpstr>Prezentacja programu PowerPoint</vt:lpstr>
      <vt:lpstr>Prezentacja programu PowerPoint</vt:lpstr>
      <vt:lpstr>Prezentacja programu PowerPoint</vt:lpstr>
      <vt:lpstr>Prezentacja programu PowerPoint</vt:lpstr>
      <vt:lpstr>Miejsca rezerwowe</vt:lpstr>
      <vt:lpstr>Status słuchacza UMK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2014/2015</dc:title>
  <dc:creator>Jacek Matulewski</dc:creator>
  <cp:lastModifiedBy>Jacek</cp:lastModifiedBy>
  <cp:revision>69</cp:revision>
  <dcterms:created xsi:type="dcterms:W3CDTF">2014-09-30T22:53:32Z</dcterms:created>
  <dcterms:modified xsi:type="dcterms:W3CDTF">2016-09-26T13:36:10Z</dcterms:modified>
</cp:coreProperties>
</file>